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5"/>
  </p:notesMasterIdLst>
  <p:sldIdLst>
    <p:sldId id="256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312" r:id="rId10"/>
    <p:sldId id="311" r:id="rId11"/>
    <p:sldId id="266" r:id="rId12"/>
    <p:sldId id="270" r:id="rId13"/>
    <p:sldId id="271" r:id="rId14"/>
    <p:sldId id="267" r:id="rId15"/>
    <p:sldId id="285" r:id="rId16"/>
    <p:sldId id="315" r:id="rId17"/>
    <p:sldId id="316" r:id="rId18"/>
    <p:sldId id="317" r:id="rId19"/>
    <p:sldId id="288" r:id="rId20"/>
    <p:sldId id="280" r:id="rId21"/>
    <p:sldId id="278" r:id="rId22"/>
    <p:sldId id="273" r:id="rId23"/>
    <p:sldId id="274" r:id="rId24"/>
    <p:sldId id="275" r:id="rId25"/>
    <p:sldId id="286" r:id="rId26"/>
    <p:sldId id="293" r:id="rId27"/>
    <p:sldId id="279" r:id="rId28"/>
    <p:sldId id="276" r:id="rId29"/>
    <p:sldId id="314" r:id="rId30"/>
    <p:sldId id="313" r:id="rId31"/>
    <p:sldId id="277" r:id="rId32"/>
    <p:sldId id="281" r:id="rId33"/>
    <p:sldId id="282" r:id="rId34"/>
    <p:sldId id="287" r:id="rId35"/>
    <p:sldId id="291" r:id="rId36"/>
    <p:sldId id="289" r:id="rId37"/>
    <p:sldId id="292" r:id="rId38"/>
    <p:sldId id="294" r:id="rId39"/>
    <p:sldId id="297" r:id="rId40"/>
    <p:sldId id="296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18" r:id="rId50"/>
    <p:sldId id="307" r:id="rId51"/>
    <p:sldId id="308" r:id="rId52"/>
    <p:sldId id="309" r:id="rId53"/>
    <p:sldId id="310" r:id="rId5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12" autoAdjust="0"/>
  </p:normalViewPr>
  <p:slideViewPr>
    <p:cSldViewPr snapToGrid="0">
      <p:cViewPr varScale="1">
        <p:scale>
          <a:sx n="73" d="100"/>
          <a:sy n="73" d="100"/>
        </p:scale>
        <p:origin x="6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29401-F79B-4312-B862-7F38B95F8A4F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BBF1C-F1E2-43E6-BF7A-B56AC39B96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39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0855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SAE – Sociedade</a:t>
            </a:r>
            <a:r>
              <a:rPr lang="pt-BR" baseline="0" dirty="0" smtClean="0"/>
              <a:t> dos Engenheiros Automotivos</a:t>
            </a:r>
          </a:p>
          <a:p>
            <a:r>
              <a:rPr lang="pt-BR" baseline="0" dirty="0" smtClean="0"/>
              <a:t>ISO – </a:t>
            </a:r>
            <a:r>
              <a:rPr lang="pt-BR" baseline="0" dirty="0" err="1" smtClean="0"/>
              <a:t>International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Standardization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Organization</a:t>
            </a:r>
            <a:endParaRPr lang="pt-BR" dirty="0" smtClean="0"/>
          </a:p>
          <a:p>
            <a:r>
              <a:rPr lang="pt-BR" dirty="0" smtClean="0"/>
              <a:t>Deve</a:t>
            </a:r>
            <a:r>
              <a:rPr lang="pt-BR" baseline="0" dirty="0" smtClean="0"/>
              <a:t> ser de fácil acesso à partir do banco do motorista</a:t>
            </a:r>
          </a:p>
          <a:p>
            <a:r>
              <a:rPr lang="pt-BR" baseline="0" dirty="0" smtClean="0"/>
              <a:t>Se tiver algum tipo de tampa deve ser possível ser retirada sem ferramenta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709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Lembra</a:t>
            </a:r>
            <a:r>
              <a:rPr lang="pt-BR" baseline="0" dirty="0" smtClean="0"/>
              <a:t> do objetivo de notificar códigos de erro...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855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OBSim</a:t>
            </a:r>
            <a:r>
              <a:rPr lang="pt-BR" dirty="0" smtClean="0"/>
              <a:t>: 5 Sensores</a:t>
            </a:r>
            <a:r>
              <a:rPr lang="pt-BR" baseline="0" dirty="0" smtClean="0"/>
              <a:t> (RPM, Temperatura, Velocidade)</a:t>
            </a:r>
          </a:p>
          <a:p>
            <a:r>
              <a:rPr lang="pt-BR" dirty="0" smtClean="0"/>
              <a:t>ECU ENGINE: 3 Sensores (RPM,</a:t>
            </a:r>
            <a:r>
              <a:rPr lang="pt-BR" baseline="0" dirty="0" smtClean="0"/>
              <a:t> Velocidade, MAF (massa de fluxo de ar))</a:t>
            </a:r>
            <a:endParaRPr lang="pt-BR" dirty="0" smtClean="0"/>
          </a:p>
          <a:p>
            <a:r>
              <a:rPr lang="pt-BR" dirty="0" smtClean="0"/>
              <a:t>Ambos</a:t>
            </a:r>
            <a:r>
              <a:rPr lang="pt-BR" baseline="0" dirty="0" smtClean="0"/>
              <a:t> com códigos de erro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428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Circuito</a:t>
            </a:r>
            <a:r>
              <a:rPr lang="pt-BR" baseline="0" dirty="0" smtClean="0"/>
              <a:t> integrado baseado em outros circuitos como o ELM320 322 323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6067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Comandos internos:</a:t>
            </a:r>
            <a:r>
              <a:rPr lang="pt-BR" baseline="0" dirty="0" smtClean="0"/>
              <a:t> utilização interna da ELM iniciados por AT; exemplo: ATH0</a:t>
            </a:r>
          </a:p>
          <a:p>
            <a:r>
              <a:rPr lang="pt-BR" baseline="0" dirty="0" smtClean="0"/>
              <a:t>Barramento: caracteres ASCII para dígitos hexadecimais (0 a F): exemplo: 010C</a:t>
            </a:r>
          </a:p>
          <a:p>
            <a:r>
              <a:rPr lang="pt-BR" baseline="0" dirty="0" smtClean="0"/>
              <a:t>Falar brevemente sobre aplicativos como: Torque, </a:t>
            </a:r>
            <a:r>
              <a:rPr lang="pt-BR" baseline="0" dirty="0" err="1" smtClean="0"/>
              <a:t>DashCommand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7757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Existem 10 serviços (de 1 até A)</a:t>
            </a:r>
          </a:p>
          <a:p>
            <a:r>
              <a:rPr lang="pt-BR" dirty="0" smtClean="0"/>
              <a:t>Alguns </a:t>
            </a:r>
            <a:r>
              <a:rPr lang="pt-BR" dirty="0" err="1" smtClean="0"/>
              <a:t>PIDs</a:t>
            </a:r>
            <a:r>
              <a:rPr lang="pt-BR" dirty="0" smtClean="0"/>
              <a:t> são de implementação obrigatória especialmente os relacionados à emissão de gases poluentes</a:t>
            </a:r>
          </a:p>
          <a:p>
            <a:r>
              <a:rPr lang="pt-BR" dirty="0" smtClean="0"/>
              <a:t>Outros </a:t>
            </a:r>
            <a:r>
              <a:rPr lang="pt-BR" dirty="0" err="1" smtClean="0"/>
              <a:t>PIDs</a:t>
            </a:r>
            <a:r>
              <a:rPr lang="pt-BR" dirty="0" smtClean="0"/>
              <a:t> são de disponibilidade obrigatória de acordo com a necessidade da fabricante.</a:t>
            </a:r>
          </a:p>
          <a:p>
            <a:endParaRPr lang="pt-BR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0100: velocidade do veículo (km/h),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878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computado ..</a:t>
            </a:r>
          </a:p>
          <a:p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 como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objetivo promover o ensino da ciência da computação básica em escolas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843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INDICADORES DE</a:t>
            </a:r>
            <a:r>
              <a:rPr lang="pt-BR" baseline="0" dirty="0" smtClean="0"/>
              <a:t> VELOCIDADE, ROTAÇÃO E RPM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6725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527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327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578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Requisito do</a:t>
            </a:r>
            <a:r>
              <a:rPr lang="pt-BR" baseline="0" dirty="0" smtClean="0"/>
              <a:t> trabalho: obter um IP público para acesso ao servidor embarcado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19713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err="1" smtClean="0"/>
              <a:t>Ecosport</a:t>
            </a:r>
            <a:r>
              <a:rPr lang="pt-BR" baseline="0" dirty="0" smtClean="0"/>
              <a:t> não implementa nenhum protocolo</a:t>
            </a:r>
          </a:p>
          <a:p>
            <a:r>
              <a:rPr lang="pt-BR" baseline="0" dirty="0" err="1" smtClean="0"/>
              <a:t>Peugeout</a:t>
            </a:r>
            <a:r>
              <a:rPr lang="pt-BR" baseline="0" dirty="0" smtClean="0"/>
              <a:t> necessita de uma versão mais atual do adaptador ELM327</a:t>
            </a:r>
          </a:p>
          <a:p>
            <a:endParaRPr lang="pt-BR" baseline="0" dirty="0" smtClean="0"/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Off-line por meio de uma da rede sem fio com um roteador de celular.</a:t>
            </a:r>
            <a:endParaRPr lang="pt-BR" baseline="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9615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8779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378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2554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2210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577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8233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1618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Fiscalizar a emissão de gases poluentes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atuadores como </a:t>
            </a:r>
            <a:r>
              <a:rPr lang="pt-BR" sz="120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sensores de oxigênio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controlando atuadores 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injetores de combustível</a:t>
            </a: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(DLC)</a:t>
            </a:r>
          </a:p>
          <a:p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Contar vez do CELTA</a:t>
            </a:r>
            <a:endParaRPr lang="pt-BR" u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528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25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03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26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89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2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28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9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85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7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09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47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C43E9-7371-44E4-BADF-03B2F867CC25}" type="datetimeFigureOut">
              <a:rPr lang="pt-BR" smtClean="0"/>
              <a:t>11/04/2018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817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iconn/tcc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Resultado de imagem para car technolog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138"/>
            <a:ext cx="122829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80999" y="4254499"/>
            <a:ext cx="11520982" cy="2387600"/>
          </a:xfrm>
        </p:spPr>
        <p:txBody>
          <a:bodyPr>
            <a:noAutofit/>
          </a:bodyPr>
          <a:lstStyle/>
          <a:p>
            <a:r>
              <a:rPr lang="pt-BR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2399236" y="3997"/>
            <a:ext cx="6553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8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Sema</a:t>
            </a:r>
            <a:r>
              <a:rPr lang="pt-BR" sz="280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</a:t>
            </a:r>
            <a:r>
              <a:rPr lang="pt-BR" sz="28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Acadêmica de Computação</a:t>
            </a:r>
            <a:endParaRPr lang="pt-BR" sz="28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380999" y="2061948"/>
            <a:ext cx="38481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 smtClean="0"/>
              <a:t>Maicon Machado Gerardi da Silva</a:t>
            </a:r>
          </a:p>
          <a:p>
            <a:r>
              <a:rPr lang="pt-BR" sz="2100" dirty="0" smtClean="0"/>
              <a:t>maicon.gerardi@gmail.com</a:t>
            </a:r>
          </a:p>
          <a:p>
            <a:r>
              <a:rPr lang="pt-BR" sz="2100" dirty="0" err="1" smtClean="0"/>
              <a:t>maiconn</a:t>
            </a:r>
            <a:endParaRPr lang="pt-BR" sz="2100" dirty="0" smtClean="0"/>
          </a:p>
          <a:p>
            <a:r>
              <a:rPr lang="pt-BR" sz="2100" dirty="0" smtClean="0"/>
              <a:t>Maicon Gerardi</a:t>
            </a:r>
            <a:endParaRPr lang="pt-BR" sz="2100" dirty="0"/>
          </a:p>
        </p:txBody>
      </p:sp>
      <p:pic>
        <p:nvPicPr>
          <p:cNvPr id="24" name="Picture 4" descr="Resultado de imagem para email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" y="2445135"/>
            <a:ext cx="359194" cy="25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Resultado de imagem para facebook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" y="3085410"/>
            <a:ext cx="303098" cy="3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sultado de imagem para furb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" y="6522"/>
            <a:ext cx="2303348" cy="159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esultado de imagem para github circle icon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" y="2782881"/>
            <a:ext cx="261303" cy="2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(2017)</a:t>
            </a:r>
          </a:p>
          <a:p>
            <a:r>
              <a:rPr lang="pt-BR" dirty="0" smtClean="0"/>
              <a:t>Falhas mecânicas</a:t>
            </a:r>
          </a:p>
          <a:p>
            <a:pPr lvl="1"/>
            <a:r>
              <a:rPr lang="pt-BR" dirty="0" smtClean="0"/>
              <a:t>500 mil veículos parados em 6 mil quilômetros de rodovias em SP (2014)</a:t>
            </a:r>
          </a:p>
          <a:p>
            <a:pPr lvl="2"/>
            <a:r>
              <a:rPr lang="pt-BR" dirty="0" smtClean="0"/>
              <a:t>83 carros parados por </a:t>
            </a:r>
            <a:r>
              <a:rPr lang="pt-BR" dirty="0" smtClean="0"/>
              <a:t>KM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33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(2017)</a:t>
            </a:r>
          </a:p>
          <a:p>
            <a:r>
              <a:rPr lang="pt-BR" dirty="0" smtClean="0"/>
              <a:t>Falhas mecânicas</a:t>
            </a:r>
          </a:p>
          <a:p>
            <a:pPr lvl="1"/>
            <a:r>
              <a:rPr lang="pt-BR" dirty="0" smtClean="0"/>
              <a:t>500 mil veículos parados em 6 mil quilômetros de rodovias em SP (2014)</a:t>
            </a:r>
          </a:p>
          <a:p>
            <a:pPr lvl="2"/>
            <a:r>
              <a:rPr lang="pt-BR" dirty="0" smtClean="0"/>
              <a:t>83 carros parados por KM</a:t>
            </a:r>
          </a:p>
          <a:p>
            <a:r>
              <a:rPr lang="pt-BR" dirty="0" smtClean="0"/>
              <a:t>Integrar </a:t>
            </a:r>
            <a:r>
              <a:rPr lang="pt-BR" dirty="0"/>
              <a:t>as soluções de </a:t>
            </a:r>
            <a:r>
              <a:rPr lang="pt-BR" dirty="0" err="1"/>
              <a:t>Staroski</a:t>
            </a:r>
            <a:r>
              <a:rPr lang="pt-BR" dirty="0"/>
              <a:t> (2016) e Baumgarten (2016</a:t>
            </a:r>
            <a:r>
              <a:rPr lang="pt-BR" dirty="0" smtClean="0"/>
              <a:t>)</a:t>
            </a:r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7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OBD-JRP - </a:t>
            </a:r>
            <a:r>
              <a:rPr lang="pt-BR" b="1" dirty="0" err="1"/>
              <a:t>Staroski</a:t>
            </a:r>
            <a:r>
              <a:rPr lang="pt-BR" b="1" dirty="0"/>
              <a:t>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766362" cy="4351338"/>
          </a:xfrm>
        </p:spPr>
        <p:txBody>
          <a:bodyPr/>
          <a:lstStyle/>
          <a:p>
            <a:r>
              <a:rPr lang="pt-BR" dirty="0" smtClean="0"/>
              <a:t>Capturar dados da porta </a:t>
            </a:r>
            <a:r>
              <a:rPr lang="pt-BR" dirty="0" err="1" smtClean="0"/>
              <a:t>OnBoard</a:t>
            </a:r>
            <a:r>
              <a:rPr lang="pt-BR" dirty="0" smtClean="0"/>
              <a:t> </a:t>
            </a:r>
            <a:r>
              <a:rPr lang="pt-BR" dirty="0" err="1" smtClean="0"/>
              <a:t>Diagnostic</a:t>
            </a:r>
            <a:r>
              <a:rPr lang="pt-BR" dirty="0" smtClean="0"/>
              <a:t> (OBD)</a:t>
            </a:r>
            <a:r>
              <a:rPr lang="pt-BR" dirty="0" smtClean="0"/>
              <a:t> </a:t>
            </a:r>
            <a:endParaRPr lang="pt-BR" dirty="0" smtClean="0"/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3</a:t>
            </a:r>
          </a:p>
          <a:p>
            <a:r>
              <a:rPr lang="pt-BR" dirty="0" smtClean="0"/>
              <a:t>Firmware desenvolvido com Java utilizando a biblioteca </a:t>
            </a:r>
            <a:r>
              <a:rPr lang="pt-BR" dirty="0" err="1" smtClean="0"/>
              <a:t>BlueCove</a:t>
            </a:r>
            <a:endParaRPr lang="pt-BR" dirty="0" smtClean="0"/>
          </a:p>
          <a:p>
            <a:r>
              <a:rPr lang="pt-BR" dirty="0" smtClean="0"/>
              <a:t>Web com HTML, CSS e </a:t>
            </a:r>
            <a:r>
              <a:rPr lang="pt-BR" dirty="0" err="1" smtClean="0"/>
              <a:t>Javascript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07" y="1690688"/>
            <a:ext cx="6122873" cy="5008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32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Findcar</a:t>
            </a:r>
            <a:r>
              <a:rPr lang="pt-BR" b="1" dirty="0"/>
              <a:t> - Baumgarten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4599290" cy="4351338"/>
          </a:xfrm>
        </p:spPr>
        <p:txBody>
          <a:bodyPr/>
          <a:lstStyle/>
          <a:p>
            <a:r>
              <a:rPr lang="pt-BR" dirty="0"/>
              <a:t>Monitorar localização e realizar a captura de </a:t>
            </a:r>
            <a:r>
              <a:rPr lang="pt-BR" dirty="0" smtClean="0"/>
              <a:t>imagens</a:t>
            </a:r>
          </a:p>
          <a:p>
            <a:r>
              <a:rPr lang="pt-BR" dirty="0"/>
              <a:t>Realizar notificações por     </a:t>
            </a:r>
            <a:r>
              <a:rPr lang="pt-BR" dirty="0" smtClean="0"/>
              <a:t>e-mail</a:t>
            </a:r>
            <a:endParaRPr lang="pt-BR" dirty="0" smtClean="0"/>
          </a:p>
          <a:p>
            <a:r>
              <a:rPr lang="pt-BR" dirty="0" err="1" smtClean="0"/>
              <a:t>WRTNode</a:t>
            </a:r>
            <a:r>
              <a:rPr lang="pt-BR" dirty="0" smtClean="0"/>
              <a:t> </a:t>
            </a:r>
            <a:r>
              <a:rPr lang="pt-BR" dirty="0" smtClean="0"/>
              <a:t>+ Standard </a:t>
            </a:r>
            <a:r>
              <a:rPr lang="pt-BR" dirty="0" err="1" smtClean="0"/>
              <a:t>Shield</a:t>
            </a:r>
            <a:endParaRPr lang="pt-BR" dirty="0" smtClean="0"/>
          </a:p>
          <a:p>
            <a:r>
              <a:rPr lang="pt-BR" dirty="0" err="1" smtClean="0"/>
              <a:t>OpenWRT</a:t>
            </a:r>
            <a:endParaRPr lang="pt-BR" dirty="0" smtClean="0"/>
          </a:p>
          <a:p>
            <a:r>
              <a:rPr lang="pt-BR" dirty="0" smtClean="0"/>
              <a:t>PHP </a:t>
            </a:r>
            <a:r>
              <a:rPr lang="pt-BR" dirty="0" smtClean="0"/>
              <a:t>Com MySQL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9833"/>
          <a:stretch/>
        </p:blipFill>
        <p:spPr>
          <a:xfrm>
            <a:off x="5290954" y="2176881"/>
            <a:ext cx="6901046" cy="36488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5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</a:t>
            </a:r>
            <a:r>
              <a:rPr lang="pt-BR" dirty="0" smtClean="0"/>
              <a:t>Interesses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Explorar os recursos </a:t>
            </a:r>
            <a:r>
              <a:rPr lang="pt-BR" sz="3200" dirty="0" smtClean="0"/>
              <a:t>da placa </a:t>
            </a:r>
            <a:r>
              <a:rPr lang="pt-BR" sz="3200" dirty="0" err="1" smtClean="0"/>
              <a:t>Raspberry</a:t>
            </a:r>
            <a:r>
              <a:rPr lang="pt-BR" sz="3200" dirty="0" smtClean="0"/>
              <a:t> PI</a:t>
            </a:r>
          </a:p>
          <a:p>
            <a:r>
              <a:rPr lang="pt-BR" sz="3200" dirty="0" smtClean="0"/>
              <a:t>Linguagem </a:t>
            </a:r>
            <a:r>
              <a:rPr lang="pt-BR" sz="3200" dirty="0"/>
              <a:t>de programação Python</a:t>
            </a:r>
          </a:p>
          <a:p>
            <a:r>
              <a:rPr lang="pt-BR" sz="3200" dirty="0"/>
              <a:t>Internet da Coisas (</a:t>
            </a:r>
            <a:r>
              <a:rPr lang="pt-BR" sz="3200" dirty="0" err="1"/>
              <a:t>IoT</a:t>
            </a:r>
            <a:r>
              <a:rPr lang="pt-BR" sz="3200" dirty="0"/>
              <a:t>)</a:t>
            </a:r>
          </a:p>
          <a:p>
            <a:r>
              <a:rPr lang="pt-BR" sz="3200" dirty="0"/>
              <a:t>Hardware</a:t>
            </a:r>
          </a:p>
          <a:p>
            <a:r>
              <a:rPr lang="pt-BR" sz="3200" dirty="0"/>
              <a:t>Redes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890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sz="3500" dirty="0" smtClean="0"/>
              <a:t>Integrar </a:t>
            </a:r>
            <a:r>
              <a:rPr lang="pt-BR" sz="3500" dirty="0" smtClean="0"/>
              <a:t>os componentes de hardware</a:t>
            </a:r>
            <a:endParaRPr lang="pt-BR" sz="3500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9531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sz="3500" dirty="0" smtClean="0"/>
              <a:t>Integrar </a:t>
            </a:r>
            <a:r>
              <a:rPr lang="pt-BR" sz="3500" dirty="0" smtClean="0"/>
              <a:t>os componentes de hardware</a:t>
            </a:r>
            <a:endParaRPr lang="pt-BR" sz="3500" dirty="0" smtClean="0"/>
          </a:p>
          <a:p>
            <a:r>
              <a:rPr lang="pt-BR" dirty="0"/>
              <a:t>Desenvolver um software embarcado </a:t>
            </a:r>
            <a:r>
              <a:rPr lang="pt-BR" dirty="0" smtClean="0"/>
              <a:t>para: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 smtClean="0"/>
              <a:t>Verificar </a:t>
            </a:r>
            <a:r>
              <a:rPr lang="pt-BR" dirty="0"/>
              <a:t>a localização atual do </a:t>
            </a:r>
            <a:r>
              <a:rPr lang="pt-BR" dirty="0" smtClean="0"/>
              <a:t>veículo e últimas localizações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 smtClean="0"/>
              <a:t>Capturar </a:t>
            </a:r>
            <a:r>
              <a:rPr lang="pt-BR" dirty="0"/>
              <a:t>imagens </a:t>
            </a:r>
            <a:endParaRPr lang="pt-BR" dirty="0" smtClean="0"/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D</a:t>
            </a:r>
            <a:r>
              <a:rPr lang="pt-BR" dirty="0" smtClean="0"/>
              <a:t>isponibilizar </a:t>
            </a:r>
            <a:r>
              <a:rPr lang="pt-BR" dirty="0"/>
              <a:t>informações da porta OBD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9140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sz="3500" dirty="0" smtClean="0"/>
              <a:t>Integrar </a:t>
            </a:r>
            <a:r>
              <a:rPr lang="pt-BR" sz="3500" dirty="0" smtClean="0"/>
              <a:t>os componentes de hardware</a:t>
            </a:r>
            <a:endParaRPr lang="pt-BR" sz="3500" dirty="0" smtClean="0"/>
          </a:p>
          <a:p>
            <a:r>
              <a:rPr lang="pt-BR" dirty="0"/>
              <a:t>Desenvolver um software embarcado para: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Verificar a localização atual do veículo e últimas localizações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Capturar imagens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Disponibilizar informações da porta OBD</a:t>
            </a:r>
          </a:p>
          <a:p>
            <a:pPr lvl="0"/>
            <a:r>
              <a:rPr lang="pt-BR" dirty="0" smtClean="0"/>
              <a:t>Desenvolver </a:t>
            </a:r>
            <a:r>
              <a:rPr lang="pt-BR" dirty="0"/>
              <a:t>um aplicativo </a:t>
            </a:r>
            <a:r>
              <a:rPr lang="pt-BR" i="1" dirty="0"/>
              <a:t>mobile</a:t>
            </a:r>
            <a:r>
              <a:rPr lang="pt-BR" dirty="0"/>
              <a:t> para consultar as informações disponíveis pelo software embarcado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241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pt-BR" sz="3500" dirty="0" smtClean="0"/>
              <a:t>Integrar </a:t>
            </a:r>
            <a:r>
              <a:rPr lang="pt-BR" sz="3500" dirty="0" smtClean="0"/>
              <a:t>os componentes de hardware</a:t>
            </a:r>
            <a:endParaRPr lang="pt-BR" sz="3500" dirty="0" smtClean="0"/>
          </a:p>
          <a:p>
            <a:r>
              <a:rPr lang="pt-BR" dirty="0"/>
              <a:t>Desenvolver um software embarcado para: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Verificar a localização atual do veículo e últimas localizações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Capturar imagens </a:t>
            </a:r>
          </a:p>
          <a:p>
            <a:pPr lvl="1">
              <a:buFont typeface="Wingdings" panose="05000000000000000000" pitchFamily="2" charset="2"/>
              <a:buChar char="ü"/>
            </a:pPr>
            <a:r>
              <a:rPr lang="pt-BR" dirty="0"/>
              <a:t>Disponibilizar informações da porta OBD</a:t>
            </a:r>
          </a:p>
          <a:p>
            <a:pPr lvl="0"/>
            <a:r>
              <a:rPr lang="pt-BR" dirty="0" smtClean="0"/>
              <a:t>Desenvolver </a:t>
            </a:r>
            <a:r>
              <a:rPr lang="pt-BR" dirty="0"/>
              <a:t>um aplicativo </a:t>
            </a:r>
            <a:r>
              <a:rPr lang="pt-BR" i="1" dirty="0"/>
              <a:t>mobile</a:t>
            </a:r>
            <a:r>
              <a:rPr lang="pt-BR" dirty="0"/>
              <a:t> para consultar as informações disponíveis pelo software embarcado</a:t>
            </a:r>
          </a:p>
          <a:p>
            <a:r>
              <a:rPr lang="pt-BR" b="1" dirty="0"/>
              <a:t>Notificar o usuário sobre falhas no motor retornadas pela porta OBD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00588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Requisitos Funcionais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3200" dirty="0" smtClean="0"/>
              <a:t>Desligar e ligar o sistema operacional </a:t>
            </a:r>
          </a:p>
          <a:p>
            <a:r>
              <a:rPr lang="pt-BR" sz="3200" dirty="0" smtClean="0"/>
              <a:t>Reiniciar o sistema embarcado</a:t>
            </a:r>
          </a:p>
          <a:p>
            <a:r>
              <a:rPr lang="pt-BR" sz="3200" dirty="0" smtClean="0"/>
              <a:t>Configurar aplicação (e-mail, telefone e notificações)</a:t>
            </a:r>
          </a:p>
          <a:p>
            <a:r>
              <a:rPr lang="pt-BR" sz="3200" dirty="0" smtClean="0"/>
              <a:t>Disponibilizar posição geográfica, imagens do veículo e dados da porta OBD2 em tempo real</a:t>
            </a:r>
          </a:p>
          <a:p>
            <a:r>
              <a:rPr lang="pt-BR" sz="3200" dirty="0" smtClean="0"/>
              <a:t>Informar estado de execução do servidor embarcado por meio de </a:t>
            </a:r>
            <a:r>
              <a:rPr lang="pt-BR" sz="3200" dirty="0" err="1" smtClean="0"/>
              <a:t>LEDs</a:t>
            </a:r>
            <a:endParaRPr lang="pt-BR" sz="3200" dirty="0" smtClean="0"/>
          </a:p>
          <a:p>
            <a:r>
              <a:rPr lang="pt-BR" sz="3200" dirty="0" smtClean="0"/>
              <a:t>Notificar o usuário por meio de mensagens de texto e e-mail no caso de falhas </a:t>
            </a:r>
            <a:r>
              <a:rPr lang="pt-BR" sz="3200" dirty="0" err="1" smtClean="0"/>
              <a:t>DTCs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795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 o Autor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Blusoft</a:t>
            </a:r>
            <a:r>
              <a:rPr lang="pt-BR" dirty="0" smtClean="0"/>
              <a:t> </a:t>
            </a:r>
            <a:r>
              <a:rPr lang="pt-BR" dirty="0" err="1" smtClean="0"/>
              <a:t>Fortic</a:t>
            </a:r>
            <a:r>
              <a:rPr lang="pt-BR" dirty="0" smtClean="0"/>
              <a:t> (2011)</a:t>
            </a:r>
          </a:p>
          <a:p>
            <a:endParaRPr lang="pt-BR" dirty="0" smtClean="0"/>
          </a:p>
          <a:p>
            <a:r>
              <a:rPr lang="pt-BR" dirty="0" smtClean="0"/>
              <a:t>Ciência da Computação – FURB (2017/2)</a:t>
            </a:r>
          </a:p>
          <a:p>
            <a:endParaRPr lang="pt-BR" dirty="0"/>
          </a:p>
          <a:p>
            <a:r>
              <a:rPr lang="pt-BR" dirty="0" smtClean="0"/>
              <a:t>Principais </a:t>
            </a:r>
            <a:r>
              <a:rPr lang="pt-BR" dirty="0" err="1" smtClean="0"/>
              <a:t>Skills</a:t>
            </a:r>
            <a:r>
              <a:rPr lang="pt-BR" dirty="0" smtClean="0"/>
              <a:t>: C#, Java, </a:t>
            </a:r>
            <a:r>
              <a:rPr lang="pt-BR" dirty="0" err="1" smtClean="0"/>
              <a:t>Android</a:t>
            </a:r>
            <a:r>
              <a:rPr lang="pt-BR" dirty="0" smtClean="0"/>
              <a:t> e Web.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Futuro: Mestrado em computação, </a:t>
            </a:r>
            <a:r>
              <a:rPr lang="pt-BR" dirty="0"/>
              <a:t>d</a:t>
            </a:r>
            <a:r>
              <a:rPr lang="pt-BR" dirty="0" smtClean="0"/>
              <a:t>outorado, </a:t>
            </a:r>
            <a:r>
              <a:rPr lang="pt-BR" dirty="0" smtClean="0"/>
              <a:t>ao infinito e além </a:t>
            </a:r>
            <a:r>
              <a:rPr lang="pt-BR" dirty="0" smtClean="0">
                <a:sym typeface="Wingdings" panose="05000000000000000000" pitchFamily="2" charset="2"/>
              </a:rPr>
              <a:t>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308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Arquitetura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20" y="223497"/>
            <a:ext cx="7035187" cy="646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159306" y="2996588"/>
            <a:ext cx="3591499" cy="37237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OnBoard</a:t>
            </a:r>
            <a:r>
              <a:rPr lang="pt-BR" b="1" dirty="0" smtClean="0"/>
              <a:t> </a:t>
            </a:r>
            <a:r>
              <a:rPr lang="pt-BR" b="1" dirty="0" err="1" smtClean="0"/>
              <a:t>Diagnostic</a:t>
            </a:r>
            <a:r>
              <a:rPr lang="pt-BR" b="1" dirty="0" smtClean="0"/>
              <a:t> (OBD)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451389" cy="4351338"/>
          </a:xfrm>
        </p:spPr>
        <p:txBody>
          <a:bodyPr/>
          <a:lstStyle/>
          <a:p>
            <a:r>
              <a:rPr lang="pt-BR" dirty="0" smtClean="0"/>
              <a:t>Disponível na maioria dos veículos</a:t>
            </a:r>
          </a:p>
          <a:p>
            <a:r>
              <a:rPr lang="pt-BR" dirty="0" smtClean="0"/>
              <a:t>Obrigatório na Europa e Estados Unidos a partir de 1996</a:t>
            </a:r>
          </a:p>
          <a:p>
            <a:r>
              <a:rPr lang="pt-BR" dirty="0" smtClean="0"/>
              <a:t>No Brasil em 2010</a:t>
            </a:r>
          </a:p>
          <a:p>
            <a:r>
              <a:rPr lang="pt-BR" dirty="0" smtClean="0"/>
              <a:t>Unidade de Controle Eletrônico (ECU)</a:t>
            </a:r>
          </a:p>
          <a:p>
            <a:r>
              <a:rPr lang="pt-BR" dirty="0" smtClean="0"/>
              <a:t>Luz de Mal Funcionamento (MIL)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65" y="1556952"/>
            <a:ext cx="5935111" cy="39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OBD1</a:t>
            </a:r>
            <a:endParaRPr lang="pt-BR" b="1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1825625"/>
            <a:ext cx="6316362" cy="4351338"/>
          </a:xfrm>
        </p:spPr>
        <p:txBody>
          <a:bodyPr/>
          <a:lstStyle/>
          <a:p>
            <a:r>
              <a:rPr lang="pt-BR" dirty="0" smtClean="0"/>
              <a:t>Falta de padronização entre os veículos</a:t>
            </a:r>
          </a:p>
          <a:p>
            <a:r>
              <a:rPr lang="pt-BR" dirty="0" smtClean="0"/>
              <a:t>Itens de diagnóstico</a:t>
            </a:r>
          </a:p>
          <a:p>
            <a:pPr lvl="1"/>
            <a:r>
              <a:rPr lang="pt-BR" dirty="0" smtClean="0"/>
              <a:t>Sensor de oxigênio</a:t>
            </a:r>
          </a:p>
          <a:p>
            <a:pPr lvl="1"/>
            <a:r>
              <a:rPr lang="pt-BR" smtClean="0"/>
              <a:t>Sistemas </a:t>
            </a:r>
            <a:r>
              <a:rPr lang="pt-BR" dirty="0" smtClean="0"/>
              <a:t>de combustível</a:t>
            </a:r>
            <a:r>
              <a:rPr lang="pt-BR" dirty="0"/>
              <a:t> </a:t>
            </a:r>
            <a:r>
              <a:rPr lang="pt-BR" dirty="0" smtClean="0"/>
              <a:t>e eletrônico</a:t>
            </a:r>
          </a:p>
          <a:p>
            <a:pPr lvl="1"/>
            <a:r>
              <a:rPr lang="pt-BR" dirty="0" smtClean="0"/>
              <a:t>Componentes eletrônicos</a:t>
            </a:r>
          </a:p>
          <a:p>
            <a:pPr lvl="1"/>
            <a:r>
              <a:rPr lang="pt-BR" dirty="0" smtClean="0"/>
              <a:t>Códigos de erro</a:t>
            </a:r>
          </a:p>
          <a:p>
            <a:endParaRPr lang="pt-BR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56" y="1588764"/>
            <a:ext cx="4182844" cy="48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OBD2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5863513" cy="4525748"/>
          </a:xfrm>
        </p:spPr>
        <p:txBody>
          <a:bodyPr/>
          <a:lstStyle/>
          <a:p>
            <a:r>
              <a:rPr lang="pt-BR" dirty="0" smtClean="0"/>
              <a:t>SAE e ISO criaram normas e padronização de informações entre </a:t>
            </a:r>
            <a:r>
              <a:rPr lang="pt-BR" dirty="0" err="1" smtClean="0"/>
              <a:t>ECUs</a:t>
            </a:r>
            <a:r>
              <a:rPr lang="pt-BR" dirty="0" smtClean="0"/>
              <a:t> e ferramentas</a:t>
            </a:r>
          </a:p>
          <a:p>
            <a:r>
              <a:rPr lang="pt-BR" dirty="0" smtClean="0"/>
              <a:t>Conector SAE J1962</a:t>
            </a:r>
          </a:p>
          <a:p>
            <a:r>
              <a:rPr lang="pt-BR" dirty="0" smtClean="0"/>
              <a:t>Fácil acesso </a:t>
            </a:r>
          </a:p>
          <a:p>
            <a:r>
              <a:rPr lang="pt-BR" dirty="0" smtClean="0"/>
              <a:t>Itens de diagnóstico adicionados:</a:t>
            </a:r>
          </a:p>
          <a:p>
            <a:pPr lvl="1"/>
            <a:r>
              <a:rPr lang="pt-BR" dirty="0" smtClean="0"/>
              <a:t>Eficiência e aquecimento de catalisador</a:t>
            </a:r>
          </a:p>
          <a:p>
            <a:pPr lvl="1"/>
            <a:r>
              <a:rPr lang="pt-BR" dirty="0" smtClean="0"/>
              <a:t>Sistemas de evaporação e ar secundário</a:t>
            </a:r>
          </a:p>
          <a:p>
            <a:pPr lvl="1"/>
            <a:r>
              <a:rPr lang="pt-BR" dirty="0" smtClean="0"/>
              <a:t>Parâmetros do motor</a:t>
            </a:r>
          </a:p>
          <a:p>
            <a:pPr lvl="1"/>
            <a:r>
              <a:rPr lang="pt-BR" dirty="0" smtClean="0"/>
              <a:t>Memorização de avarias</a:t>
            </a:r>
            <a:endParaRPr lang="pt-BR" dirty="0"/>
          </a:p>
          <a:p>
            <a:pPr marL="457200" lvl="1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13" y="1825625"/>
            <a:ext cx="5257568" cy="38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Diagnostic</a:t>
            </a:r>
            <a:r>
              <a:rPr lang="pt-BR" b="1" dirty="0" smtClean="0"/>
              <a:t> </a:t>
            </a:r>
            <a:r>
              <a:rPr lang="pt-BR" b="1" dirty="0" err="1" smtClean="0"/>
              <a:t>Trouble</a:t>
            </a:r>
            <a:r>
              <a:rPr lang="pt-BR" b="1" dirty="0" smtClean="0"/>
              <a:t> </a:t>
            </a:r>
            <a:r>
              <a:rPr lang="pt-BR" b="1" dirty="0" err="1" smtClean="0"/>
              <a:t>Code</a:t>
            </a:r>
            <a:r>
              <a:rPr lang="pt-BR" b="1" dirty="0" smtClean="0"/>
              <a:t> (DTC)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918"/>
            <a:ext cx="8236181" cy="46345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647" y="1468073"/>
            <a:ext cx="5072353" cy="3724146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6689314" y="3039762"/>
            <a:ext cx="749454" cy="61783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70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Simuladores De Central Automotiva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1825298"/>
            <a:ext cx="5772148" cy="35754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699" y="1825298"/>
            <a:ext cx="5397500" cy="475937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596702" y="1456066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OBDSim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80619" y="1456066"/>
            <a:ext cx="2415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ECU </a:t>
            </a:r>
            <a:r>
              <a:rPr lang="pt-BR" sz="2800" dirty="0" err="1" smtClean="0"/>
              <a:t>Engine</a:t>
            </a:r>
            <a:r>
              <a:rPr lang="pt-BR" sz="2800" dirty="0" smtClean="0"/>
              <a:t> Pro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38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038122" y="1479018"/>
            <a:ext cx="2456762" cy="16277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Adaptadores ELM327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59" y="1690688"/>
            <a:ext cx="4446373" cy="4446373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399903" cy="349915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Tipos:</a:t>
            </a:r>
          </a:p>
          <a:p>
            <a:pPr lvl="1"/>
            <a:r>
              <a:rPr lang="pt-BR" sz="3000" dirty="0" smtClean="0"/>
              <a:t>RS232: porta serial </a:t>
            </a:r>
          </a:p>
          <a:p>
            <a:pPr lvl="1"/>
            <a:r>
              <a:rPr lang="pt-BR" sz="3000" dirty="0" smtClean="0"/>
              <a:t>Universal Serial Bus (USB)</a:t>
            </a:r>
          </a:p>
          <a:p>
            <a:pPr lvl="1"/>
            <a:r>
              <a:rPr lang="pt-BR" sz="3000" dirty="0" smtClean="0"/>
              <a:t>Bluetooth</a:t>
            </a:r>
          </a:p>
          <a:p>
            <a:pPr lvl="1"/>
            <a:r>
              <a:rPr lang="pt-BR" sz="3000" dirty="0" smtClean="0"/>
              <a:t>Wi-Fi</a:t>
            </a:r>
          </a:p>
          <a:p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908" y="3756454"/>
            <a:ext cx="2723710" cy="21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Adaptadores ELM327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Comunicação serial mediante comandos AT</a:t>
            </a:r>
          </a:p>
          <a:p>
            <a:r>
              <a:rPr lang="pt-BR" sz="2400" dirty="0" smtClean="0"/>
              <a:t>Comandos internos e comandos para barramento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37" y="2940034"/>
            <a:ext cx="8650925" cy="31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Autor</a:t>
            </a:r>
          </a:p>
        </p:txBody>
      </p:sp>
      <p:pic>
        <p:nvPicPr>
          <p:cNvPr id="3074" name="Picture 2" descr="Resultado de imagem para hbsi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816350" cy="154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Ses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08" y="1184709"/>
            <a:ext cx="4995292" cy="25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2398"/>
            <a:ext cx="5788597" cy="43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54" y="3983916"/>
            <a:ext cx="4362107" cy="16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Protocolos de Comunicação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455557"/>
          <a:ext cx="10655438" cy="52238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7994">
                  <a:extLst>
                    <a:ext uri="{9D8B030D-6E8A-4147-A177-3AD203B41FA5}">
                      <a16:colId xmlns="" xmlns:a16="http://schemas.microsoft.com/office/drawing/2014/main" val="4041369311"/>
                    </a:ext>
                  </a:extLst>
                </a:gridCol>
                <a:gridCol w="1828892">
                  <a:extLst>
                    <a:ext uri="{9D8B030D-6E8A-4147-A177-3AD203B41FA5}">
                      <a16:colId xmlns="" xmlns:a16="http://schemas.microsoft.com/office/drawing/2014/main" val="2936138678"/>
                    </a:ext>
                  </a:extLst>
                </a:gridCol>
                <a:gridCol w="6568552">
                  <a:extLst>
                    <a:ext uri="{9D8B030D-6E8A-4147-A177-3AD203B41FA5}">
                      <a16:colId xmlns="" xmlns:a16="http://schemas.microsoft.com/office/drawing/2014/main" val="2005830637"/>
                    </a:ext>
                  </a:extLst>
                </a:gridCol>
              </a:tblGrid>
              <a:tr h="4124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Protocolo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Transferência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Observações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02864432"/>
                  </a:ext>
                </a:extLst>
              </a:tr>
              <a:tr h="6660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PWM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41.6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</a:t>
                      </a:r>
                      <a:r>
                        <a:rPr lang="pt-BR" sz="2400" baseline="0" dirty="0" smtClean="0">
                          <a:effectLst/>
                        </a:rPr>
                        <a:t> Ford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66265268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VPW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 Chevrolet (GM)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Único fio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Baixo custo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302287640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1941-2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Comunicação</a:t>
                      </a:r>
                      <a:r>
                        <a:rPr lang="pt-BR" sz="2400" baseline="0" dirty="0" smtClean="0">
                          <a:effectLst/>
                        </a:rPr>
                        <a:t> assíncrona (</a:t>
                      </a:r>
                      <a:r>
                        <a:rPr lang="pt-BR" sz="2400" dirty="0" smtClean="0">
                          <a:effectLst/>
                        </a:rPr>
                        <a:t>UART)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Utilizado pela </a:t>
                      </a:r>
                      <a:r>
                        <a:rPr lang="pt-BR" sz="24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Crysler</a:t>
                      </a: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fabricantes europeus e asiáticos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98488772"/>
                  </a:ext>
                </a:extLst>
              </a:tr>
              <a:tr h="487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14230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560759497"/>
                  </a:ext>
                </a:extLst>
              </a:tr>
              <a:tr h="9711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ISO 15765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Conhecido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como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Controller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Area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Network (CAN)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Desenvolvido pela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Bosh</a:t>
                      </a:r>
                      <a:endParaRPr lang="pt-BR" sz="2400" baseline="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 padrão ISO 15765-4 determina os requisitos mínimos para uma aplicação OBD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4873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2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Serviços de Diagnóstico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715368" cy="4351338"/>
          </a:xfrm>
        </p:spPr>
        <p:txBody>
          <a:bodyPr/>
          <a:lstStyle/>
          <a:p>
            <a:r>
              <a:rPr lang="pt-BR" dirty="0" smtClean="0"/>
              <a:t>Disponibilizam os dados da ECU</a:t>
            </a:r>
          </a:p>
          <a:p>
            <a:r>
              <a:rPr lang="pt-BR" dirty="0" smtClean="0"/>
              <a:t>São organizados por modos de operação e código de Parâmetros (</a:t>
            </a:r>
            <a:r>
              <a:rPr lang="pt-BR" dirty="0" err="1" smtClean="0"/>
              <a:t>PIDs</a:t>
            </a:r>
            <a:r>
              <a:rPr lang="pt-BR" dirty="0" smtClean="0"/>
              <a:t>)</a:t>
            </a:r>
          </a:p>
          <a:p>
            <a:r>
              <a:rPr lang="pt-BR" dirty="0" smtClean="0"/>
              <a:t>Serviço 0x00 verifica quais </a:t>
            </a:r>
            <a:r>
              <a:rPr lang="pt-BR" dirty="0" err="1" smtClean="0"/>
              <a:t>PIDs</a:t>
            </a:r>
            <a:r>
              <a:rPr lang="pt-BR" dirty="0" smtClean="0"/>
              <a:t> a ECU do veículo suporta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6322683"/>
              </p:ext>
            </p:extLst>
          </p:nvPr>
        </p:nvGraphicFramePr>
        <p:xfrm>
          <a:off x="542062" y="3741663"/>
          <a:ext cx="11107876" cy="176945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163765">
                  <a:extLst>
                    <a:ext uri="{9D8B030D-6E8A-4147-A177-3AD203B41FA5}">
                      <a16:colId xmlns="" xmlns:a16="http://schemas.microsoft.com/office/drawing/2014/main" val="2995417670"/>
                    </a:ext>
                  </a:extLst>
                </a:gridCol>
                <a:gridCol w="915861">
                  <a:extLst>
                    <a:ext uri="{9D8B030D-6E8A-4147-A177-3AD203B41FA5}">
                      <a16:colId xmlns="" xmlns:a16="http://schemas.microsoft.com/office/drawing/2014/main" val="289115799"/>
                    </a:ext>
                  </a:extLst>
                </a:gridCol>
                <a:gridCol w="764604">
                  <a:extLst>
                    <a:ext uri="{9D8B030D-6E8A-4147-A177-3AD203B41FA5}">
                      <a16:colId xmlns="" xmlns:a16="http://schemas.microsoft.com/office/drawing/2014/main" val="516337886"/>
                    </a:ext>
                  </a:extLst>
                </a:gridCol>
                <a:gridCol w="952818">
                  <a:extLst>
                    <a:ext uri="{9D8B030D-6E8A-4147-A177-3AD203B41FA5}">
                      <a16:colId xmlns="" xmlns:a16="http://schemas.microsoft.com/office/drawing/2014/main" val="4084369563"/>
                    </a:ext>
                  </a:extLst>
                </a:gridCol>
                <a:gridCol w="1220915">
                  <a:extLst>
                    <a:ext uri="{9D8B030D-6E8A-4147-A177-3AD203B41FA5}">
                      <a16:colId xmlns="" xmlns:a16="http://schemas.microsoft.com/office/drawing/2014/main" val="2114099010"/>
                    </a:ext>
                  </a:extLst>
                </a:gridCol>
                <a:gridCol w="1650492">
                  <a:extLst>
                    <a:ext uri="{9D8B030D-6E8A-4147-A177-3AD203B41FA5}">
                      <a16:colId xmlns="" xmlns:a16="http://schemas.microsoft.com/office/drawing/2014/main" val="3907086452"/>
                    </a:ext>
                  </a:extLst>
                </a:gridCol>
                <a:gridCol w="1167638">
                  <a:extLst>
                    <a:ext uri="{9D8B030D-6E8A-4147-A177-3AD203B41FA5}">
                      <a16:colId xmlns="" xmlns:a16="http://schemas.microsoft.com/office/drawing/2014/main" val="1034377367"/>
                    </a:ext>
                  </a:extLst>
                </a:gridCol>
                <a:gridCol w="961200">
                  <a:extLst>
                    <a:ext uri="{9D8B030D-6E8A-4147-A177-3AD203B41FA5}">
                      <a16:colId xmlns="" xmlns:a16="http://schemas.microsoft.com/office/drawing/2014/main" val="1830028486"/>
                    </a:ext>
                  </a:extLst>
                </a:gridCol>
                <a:gridCol w="1167257">
                  <a:extLst>
                    <a:ext uri="{9D8B030D-6E8A-4147-A177-3AD203B41FA5}">
                      <a16:colId xmlns="" xmlns:a16="http://schemas.microsoft.com/office/drawing/2014/main" val="1986528267"/>
                    </a:ext>
                  </a:extLst>
                </a:gridCol>
                <a:gridCol w="1143326">
                  <a:extLst>
                    <a:ext uri="{9D8B030D-6E8A-4147-A177-3AD203B41FA5}">
                      <a16:colId xmlns="" xmlns:a16="http://schemas.microsoft.com/office/drawing/2014/main" val="3146127971"/>
                    </a:ext>
                  </a:extLst>
                </a:gridCol>
              </a:tblGrid>
              <a:tr h="59430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01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02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03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04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05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06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07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08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09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0A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100247341"/>
                  </a:ext>
                </a:extLst>
              </a:tr>
              <a:tr h="117514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Sensores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Freeze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Frame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Conf.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Limpar</a:t>
                      </a:r>
                    </a:p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Testes</a:t>
                      </a:r>
                    </a:p>
                    <a:p>
                      <a:pPr algn="ctr"/>
                      <a:r>
                        <a:rPr lang="pt-BR" sz="2000" dirty="0" smtClean="0"/>
                        <a:t>Sensores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Oxigênio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Monitoram.</a:t>
                      </a:r>
                    </a:p>
                    <a:p>
                      <a:pPr algn="ctr"/>
                      <a:r>
                        <a:rPr lang="pt-BR" sz="2000" dirty="0" smtClean="0"/>
                        <a:t>de </a:t>
                      </a:r>
                    </a:p>
                    <a:p>
                      <a:pPr algn="ctr"/>
                      <a:r>
                        <a:rPr lang="pt-BR" sz="2000" dirty="0" smtClean="0"/>
                        <a:t>componentes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err="1" smtClean="0"/>
                        <a:t>Pendent</a:t>
                      </a:r>
                      <a:r>
                        <a:rPr lang="pt-BR" sz="2000" dirty="0" smtClean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Alterar</a:t>
                      </a:r>
                    </a:p>
                    <a:p>
                      <a:pPr algn="ctr"/>
                      <a:r>
                        <a:rPr lang="pt-BR" sz="2000" dirty="0" err="1" smtClean="0"/>
                        <a:t>Parâm</a:t>
                      </a:r>
                      <a:r>
                        <a:rPr lang="pt-BR" sz="2000" dirty="0" smtClean="0"/>
                        <a:t>.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Inform.</a:t>
                      </a:r>
                    </a:p>
                    <a:p>
                      <a:pPr algn="ctr"/>
                      <a:r>
                        <a:rPr lang="pt-BR" sz="2000" dirty="0" smtClean="0"/>
                        <a:t>Software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Lista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 de</a:t>
                      </a:r>
                    </a:p>
                    <a:p>
                      <a:pPr algn="ctr"/>
                      <a:r>
                        <a:rPr lang="pt-BR" sz="2000" baseline="0" dirty="0" err="1" smtClean="0"/>
                        <a:t>DTCs</a:t>
                      </a:r>
                      <a:endParaRPr lang="pt-BR" sz="20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27322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9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626165" y="1412917"/>
            <a:ext cx="2456762" cy="16277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2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>
                <a:solidFill>
                  <a:schemeClr val="bg1"/>
                </a:solidFill>
              </a:rPr>
              <a:t>Raspberry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Pi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8455"/>
            <a:ext cx="10606482" cy="328182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88" y="4718242"/>
            <a:ext cx="3467864" cy="211761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42" y="4740389"/>
            <a:ext cx="3217087" cy="19497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8908" y="5144327"/>
            <a:ext cx="1935892" cy="11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679799" y="-128501"/>
            <a:ext cx="6790115" cy="178748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550331" y="1658982"/>
            <a:ext cx="1919583" cy="146799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Esquema Elétrico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44" y="1224887"/>
            <a:ext cx="7910512" cy="56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Montado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690688"/>
            <a:ext cx="8629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Técnicas e Ferramentas </a:t>
            </a:r>
            <a:r>
              <a:rPr lang="pt-BR" b="1" dirty="0" smtClean="0"/>
              <a:t>Utilizadas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BR" dirty="0" smtClean="0"/>
              <a:t>Sistema Embarcado</a:t>
            </a:r>
          </a:p>
          <a:p>
            <a:pPr lvl="1"/>
            <a:r>
              <a:rPr lang="pt-BR" dirty="0" smtClean="0"/>
              <a:t>Python 2.7</a:t>
            </a:r>
          </a:p>
          <a:p>
            <a:pPr lvl="1"/>
            <a:r>
              <a:rPr lang="pt-BR" dirty="0" err="1" smtClean="0"/>
              <a:t>Flask</a:t>
            </a:r>
            <a:endParaRPr lang="pt-BR" dirty="0" smtClean="0"/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python-obd</a:t>
            </a:r>
            <a:endParaRPr lang="pt-BR" dirty="0" smtClean="0"/>
          </a:p>
          <a:p>
            <a:pPr lvl="2"/>
            <a:r>
              <a:rPr lang="pt-BR" dirty="0" err="1" smtClean="0"/>
              <a:t>flask</a:t>
            </a:r>
            <a:r>
              <a:rPr lang="pt-BR" dirty="0" smtClean="0"/>
              <a:t>-</a:t>
            </a:r>
            <a:r>
              <a:rPr lang="pt-BR" dirty="0" err="1" smtClean="0"/>
              <a:t>video</a:t>
            </a:r>
            <a:r>
              <a:rPr lang="pt-BR" dirty="0" smtClean="0"/>
              <a:t>-streaming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6896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Aplicativo Mobile</a:t>
            </a:r>
          </a:p>
          <a:p>
            <a:pPr lvl="1"/>
            <a:r>
              <a:rPr lang="pt-BR" dirty="0" err="1" smtClean="0"/>
              <a:t>Typescript</a:t>
            </a:r>
            <a:endParaRPr lang="pt-BR" dirty="0" smtClean="0"/>
          </a:p>
          <a:p>
            <a:pPr lvl="1"/>
            <a:r>
              <a:rPr lang="pt-BR" dirty="0" err="1" smtClean="0"/>
              <a:t>Ionic</a:t>
            </a:r>
            <a:r>
              <a:rPr lang="pt-BR" dirty="0" smtClean="0"/>
              <a:t> Framework</a:t>
            </a:r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AngularJS</a:t>
            </a:r>
            <a:endParaRPr lang="pt-BR" dirty="0" smtClean="0"/>
          </a:p>
          <a:p>
            <a:pPr lvl="2"/>
            <a:r>
              <a:rPr lang="pt-BR" dirty="0" err="1" smtClean="0"/>
              <a:t>AgmCoreModule</a:t>
            </a:r>
            <a:endParaRPr lang="pt-BR" dirty="0" smtClean="0"/>
          </a:p>
          <a:p>
            <a:pPr lvl="2"/>
            <a:r>
              <a:rPr lang="pt-BR" dirty="0" err="1" smtClean="0"/>
              <a:t>IonicStorage</a:t>
            </a:r>
            <a:endParaRPr lang="pt-BR" dirty="0" smtClean="0"/>
          </a:p>
          <a:p>
            <a:pPr lvl="2"/>
            <a:r>
              <a:rPr lang="pt-BR" dirty="0" err="1" smtClean="0"/>
              <a:t>GaugesModule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834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Instalação no veículo e utilização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5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Clientes</a:t>
            </a:r>
            <a:endParaRPr lang="pt-BR" dirty="0"/>
          </a:p>
        </p:txBody>
      </p:sp>
      <p:pic>
        <p:nvPicPr>
          <p:cNvPr id="4098" name="Picture 2" descr="Resultado de imagem para ib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75" y="1939729"/>
            <a:ext cx="2882250" cy="1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ambe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2" y="4678492"/>
            <a:ext cx="3575549" cy="89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souza cru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0" y="1794316"/>
            <a:ext cx="1799784" cy="17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m para sea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99" y="2087143"/>
            <a:ext cx="2290169" cy="153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m para Sc sau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4" y="4312183"/>
            <a:ext cx="3805817" cy="162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Instalado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404362"/>
            <a:ext cx="9093200" cy="54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Aplicativo Mobile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28" y="1221127"/>
            <a:ext cx="3791743" cy="56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Vídeo e Demonstração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23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Análise dos Resultados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87377" y="3509963"/>
            <a:ext cx="3417245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Modems 3G/4G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Operadoras De Telefonia Móvel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Testes Em Veículos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Experimentos De Falhas DTC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Valor do Projeto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5034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200" cy="1325563"/>
          </a:xfrm>
        </p:spPr>
        <p:txBody>
          <a:bodyPr>
            <a:normAutofit/>
          </a:bodyPr>
          <a:lstStyle/>
          <a:p>
            <a:r>
              <a:rPr lang="pt-BR" b="1" dirty="0"/>
              <a:t>Modems </a:t>
            </a:r>
            <a:r>
              <a:rPr lang="pt-BR" b="1" dirty="0" smtClean="0"/>
              <a:t>3G/4G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642100" cy="4351338"/>
          </a:xfrm>
        </p:spPr>
        <p:txBody>
          <a:bodyPr/>
          <a:lstStyle/>
          <a:p>
            <a:r>
              <a:rPr lang="pt-BR" dirty="0" smtClean="0"/>
              <a:t>Modem </a:t>
            </a:r>
            <a:r>
              <a:rPr lang="pt-BR" dirty="0"/>
              <a:t>USB 3G/4G </a:t>
            </a:r>
            <a:r>
              <a:rPr lang="pt-BR" dirty="0" err="1"/>
              <a:t>Huawei</a:t>
            </a:r>
            <a:r>
              <a:rPr lang="pt-BR" dirty="0"/>
              <a:t> E3272 </a:t>
            </a:r>
            <a:r>
              <a:rPr lang="pt-BR" dirty="0" err="1" smtClean="0"/>
              <a:t>Hilink</a:t>
            </a:r>
            <a:endParaRPr lang="pt-BR" dirty="0" smtClean="0"/>
          </a:p>
          <a:p>
            <a:pPr lvl="1"/>
            <a:r>
              <a:rPr lang="pt-BR" dirty="0" smtClean="0"/>
              <a:t>Não é possível desabilitar o DHCP</a:t>
            </a:r>
          </a:p>
          <a:p>
            <a:pPr lvl="1"/>
            <a:r>
              <a:rPr lang="pt-BR" dirty="0" smtClean="0"/>
              <a:t>Não possui a função Virtual Server </a:t>
            </a:r>
          </a:p>
          <a:p>
            <a:pPr lvl="1"/>
            <a:r>
              <a:rPr lang="pt-BR" dirty="0" smtClean="0"/>
              <a:t>Cria uma conexão Ethernet automaticamente não permitindo controle à conexão</a:t>
            </a:r>
          </a:p>
          <a:p>
            <a:pPr lvl="1"/>
            <a:r>
              <a:rPr lang="pt-BR" dirty="0" smtClean="0"/>
              <a:t>Acesso ao servidor remoto por meio de um serviço de proxy reverso</a:t>
            </a:r>
          </a:p>
          <a:p>
            <a:r>
              <a:rPr lang="pt-BR" dirty="0" smtClean="0"/>
              <a:t>Modem </a:t>
            </a:r>
            <a:r>
              <a:rPr lang="pt-BR" dirty="0"/>
              <a:t>USB 3G ZTE </a:t>
            </a:r>
            <a:r>
              <a:rPr lang="pt-BR" dirty="0" smtClean="0"/>
              <a:t>MF626</a:t>
            </a:r>
          </a:p>
          <a:p>
            <a:pPr lvl="1"/>
            <a:r>
              <a:rPr lang="pt-BR" dirty="0" smtClean="0"/>
              <a:t>Cria uma conexão direta com a operadora por meio de PPP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405" y="2452688"/>
            <a:ext cx="4967595" cy="232251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1726636" y="302916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*</a:t>
            </a:r>
            <a:endParaRPr lang="pt-BR" sz="32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8200" y="6465472"/>
            <a:ext cx="764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* Dados baseados em uma leitura completa dos sensores do simulador </a:t>
            </a:r>
            <a:r>
              <a:rPr lang="pt-BR" dirty="0" err="1" smtClean="0"/>
              <a:t>OBDSim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7014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Operadoras de Telefonia Móvel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601788"/>
          <a:ext cx="10515600" cy="176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="" xmlns:a16="http://schemas.microsoft.com/office/drawing/2014/main" val="3603334000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1590310820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1447327258"/>
                    </a:ext>
                  </a:extLst>
                </a:gridCol>
                <a:gridCol w="2628900">
                  <a:extLst>
                    <a:ext uri="{9D8B030D-6E8A-4147-A177-3AD203B41FA5}">
                      <a16:colId xmlns="" xmlns:a16="http://schemas.microsoft.com/office/drawing/2014/main" val="165031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OI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VIVO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CLARO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TIM</a:t>
                      </a:r>
                      <a:endParaRPr lang="pt-BR" sz="32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69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</a:t>
                      </a:r>
                      <a:r>
                        <a:rPr lang="pt-BR" sz="2400" baseline="0" dirty="0" smtClean="0"/>
                        <a:t> foi testada por problemas no chip adquirido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 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 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21051624"/>
                  </a:ext>
                </a:extLst>
              </a:tr>
            </a:tbl>
          </a:graphicData>
        </a:graphic>
      </p:graphicFrame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8200" y="3572828"/>
            <a:ext cx="10515600" cy="319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Planos Pré-pago</a:t>
            </a:r>
          </a:p>
          <a:p>
            <a:r>
              <a:rPr lang="pt-BR" dirty="0" smtClean="0"/>
              <a:t>Testes de velocidade:</a:t>
            </a:r>
          </a:p>
          <a:p>
            <a:pPr lvl="1"/>
            <a:r>
              <a:rPr lang="pt-BR" dirty="0" err="1" smtClean="0"/>
              <a:t>Speedtest</a:t>
            </a:r>
            <a:r>
              <a:rPr lang="pt-BR" dirty="0" smtClean="0"/>
              <a:t>: </a:t>
            </a:r>
          </a:p>
          <a:p>
            <a:pPr lvl="2"/>
            <a:r>
              <a:rPr lang="pt-BR" dirty="0" err="1" smtClean="0"/>
              <a:t>Ping</a:t>
            </a:r>
            <a:r>
              <a:rPr lang="pt-BR" dirty="0" smtClean="0"/>
              <a:t>: 89 </a:t>
            </a:r>
            <a:r>
              <a:rPr lang="pt-BR" dirty="0" err="1" smtClean="0"/>
              <a:t>ms</a:t>
            </a:r>
            <a:r>
              <a:rPr lang="pt-BR" dirty="0" smtClean="0"/>
              <a:t> </a:t>
            </a:r>
          </a:p>
          <a:p>
            <a:pPr lvl="2"/>
            <a:r>
              <a:rPr lang="pt-BR" dirty="0" smtClean="0"/>
              <a:t>Download: 2,96 Mbps </a:t>
            </a:r>
          </a:p>
          <a:p>
            <a:pPr lvl="2"/>
            <a:r>
              <a:rPr lang="pt-BR" dirty="0" smtClean="0"/>
              <a:t>Upload: 0,49 Mbps</a:t>
            </a:r>
          </a:p>
          <a:p>
            <a:pPr lvl="1"/>
            <a:r>
              <a:rPr lang="pt-BR" dirty="0" smtClean="0"/>
              <a:t>Fast.net</a:t>
            </a:r>
          </a:p>
          <a:p>
            <a:pPr lvl="2"/>
            <a:r>
              <a:rPr lang="pt-BR" dirty="0" smtClean="0"/>
              <a:t>Download: 2,3 Mbps</a:t>
            </a:r>
          </a:p>
          <a:p>
            <a:pPr lvl="2"/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82975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Testes Em Veículos</a:t>
            </a:r>
            <a:endParaRPr lang="pt-BR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690688"/>
            <a:ext cx="10963275" cy="357187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838200" y="6403460"/>
            <a:ext cx="559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* Dados baseados em uma leitura completa dos sensores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224858" y="21641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*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4501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50875"/>
          </a:xfrm>
        </p:spPr>
        <p:txBody>
          <a:bodyPr/>
          <a:lstStyle/>
          <a:p>
            <a:r>
              <a:rPr lang="pt-BR" dirty="0" smtClean="0"/>
              <a:t>Recuperar códigos DTC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1563"/>
            <a:ext cx="6762750" cy="414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2808288"/>
            <a:ext cx="4200525" cy="320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09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70112"/>
            <a:ext cx="3190875" cy="466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5512"/>
            <a:ext cx="4867275" cy="1704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650875"/>
          </a:xfrm>
        </p:spPr>
        <p:txBody>
          <a:bodyPr/>
          <a:lstStyle/>
          <a:p>
            <a:r>
              <a:rPr lang="pt-BR" dirty="0" smtClean="0"/>
              <a:t>Tela do Aplicativo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900738" y="1690687"/>
            <a:ext cx="5257800" cy="65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Notificações Recebidas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405311"/>
            <a:ext cx="4867275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8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Valor Do Projeto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272" y="1342298"/>
            <a:ext cx="8978525" cy="55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92744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Conclusões e Sugestões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1363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Conclusões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Biblioteca </a:t>
            </a:r>
            <a:r>
              <a:rPr lang="pt-BR" dirty="0" err="1" smtClean="0"/>
              <a:t>python-obd</a:t>
            </a:r>
            <a:r>
              <a:rPr lang="pt-BR" dirty="0" smtClean="0"/>
              <a:t> facilitou a implementação dos sensores e </a:t>
            </a:r>
            <a:r>
              <a:rPr lang="pt-BR" dirty="0" err="1" smtClean="0"/>
              <a:t>DTCs</a:t>
            </a:r>
            <a:endParaRPr lang="pt-BR" dirty="0" smtClean="0"/>
          </a:p>
          <a:p>
            <a:r>
              <a:rPr lang="pt-BR" dirty="0" smtClean="0"/>
              <a:t>Placa </a:t>
            </a:r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Zero W disponibiliza:</a:t>
            </a:r>
          </a:p>
          <a:p>
            <a:pPr lvl="1"/>
            <a:r>
              <a:rPr lang="pt-BR" dirty="0" smtClean="0"/>
              <a:t>Recursos necessários para o projeto</a:t>
            </a:r>
          </a:p>
          <a:p>
            <a:pPr lvl="1"/>
            <a:r>
              <a:rPr lang="pt-BR" dirty="0" smtClean="0"/>
              <a:t>Economicamente acessível</a:t>
            </a:r>
          </a:p>
          <a:p>
            <a:pPr lvl="1"/>
            <a:r>
              <a:rPr lang="pt-BR" dirty="0" smtClean="0"/>
              <a:t>Baixo consumo energético</a:t>
            </a:r>
          </a:p>
          <a:p>
            <a:r>
              <a:rPr lang="pt-BR" dirty="0" smtClean="0"/>
              <a:t>Importante por viabilizar uma forma de acesso ao veículo através da Internet</a:t>
            </a:r>
          </a:p>
          <a:p>
            <a:r>
              <a:rPr lang="pt-BR" dirty="0"/>
              <a:t>Objetivos do trabalho foram </a:t>
            </a:r>
            <a:r>
              <a:rPr lang="pt-BR" dirty="0" smtClean="0"/>
              <a:t>alcançados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46429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Sugestões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Utilizar a distância entre o veículo e smartphone para notificar possíveis furtos</a:t>
            </a:r>
          </a:p>
          <a:p>
            <a:r>
              <a:rPr lang="pt-BR" dirty="0" smtClean="0"/>
              <a:t>Alterar a potência do motor por meio do modo de diagnóstico 0x08</a:t>
            </a:r>
          </a:p>
          <a:p>
            <a:r>
              <a:rPr lang="pt-BR" dirty="0" smtClean="0"/>
              <a:t>Cortar o combustível no caso de furto</a:t>
            </a:r>
          </a:p>
          <a:p>
            <a:r>
              <a:rPr lang="pt-BR" dirty="0" smtClean="0"/>
              <a:t>Utilizar o módulo </a:t>
            </a:r>
            <a:r>
              <a:rPr lang="pt-BR" dirty="0" err="1" smtClean="0"/>
              <a:t>Pi</a:t>
            </a:r>
            <a:r>
              <a:rPr lang="pt-BR" dirty="0" smtClean="0"/>
              <a:t> </a:t>
            </a:r>
            <a:r>
              <a:rPr lang="pt-BR" dirty="0" err="1" smtClean="0"/>
              <a:t>Noir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r>
              <a:rPr lang="pt-BR" dirty="0" smtClean="0"/>
              <a:t> para imagens noturnas</a:t>
            </a:r>
          </a:p>
          <a:p>
            <a:r>
              <a:rPr lang="pt-BR" dirty="0" smtClean="0"/>
              <a:t>Fazer uso de Inteligência Artificial para detectar manutenções e avarias</a:t>
            </a:r>
          </a:p>
          <a:p>
            <a:r>
              <a:rPr lang="pt-BR" dirty="0" smtClean="0"/>
              <a:t>Expandir a aplicação para atender veículos pesados como caminhões e ônibus pelo padrão </a:t>
            </a:r>
            <a:r>
              <a:rPr lang="pt-BR" dirty="0" err="1" smtClean="0"/>
              <a:t>Fleet</a:t>
            </a:r>
            <a:r>
              <a:rPr lang="pt-BR" dirty="0" smtClean="0"/>
              <a:t> Management System (FMS)</a:t>
            </a:r>
          </a:p>
        </p:txBody>
      </p:sp>
    </p:spTree>
    <p:extLst>
      <p:ext uri="{BB962C8B-B14F-4D97-AF65-F5344CB8AC3E}">
        <p14:creationId xmlns:p14="http://schemas.microsoft.com/office/powerpoint/2010/main" val="16526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MUITO OBRIGADO A TODOS!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208417" y="2409145"/>
            <a:ext cx="38481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 smtClean="0"/>
              <a:t>Maicon Machado Gerardi da Silva</a:t>
            </a:r>
          </a:p>
          <a:p>
            <a:r>
              <a:rPr lang="pt-BR" sz="2100" dirty="0" smtClean="0"/>
              <a:t>maicon.gerardi@gmail.com</a:t>
            </a:r>
          </a:p>
          <a:p>
            <a:r>
              <a:rPr lang="pt-BR" sz="2100" dirty="0" err="1" smtClean="0"/>
              <a:t>maiconn</a:t>
            </a:r>
            <a:endParaRPr lang="pt-BR" sz="2100" dirty="0" smtClean="0"/>
          </a:p>
          <a:p>
            <a:r>
              <a:rPr lang="pt-BR" sz="2100" dirty="0" smtClean="0"/>
              <a:t>Maicon Gerardi</a:t>
            </a:r>
            <a:endParaRPr lang="pt-BR" sz="2100" dirty="0"/>
          </a:p>
        </p:txBody>
      </p:sp>
      <p:pic>
        <p:nvPicPr>
          <p:cNvPr id="5" name="Picture 4" descr="Resultado de imagem para em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02" y="2792332"/>
            <a:ext cx="359194" cy="25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Resultado de imagem para face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319" y="3432607"/>
            <a:ext cx="303098" cy="3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2" descr="Resultado de imagem para github circ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06" y="3130078"/>
            <a:ext cx="261303" cy="2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145175" y="4895784"/>
            <a:ext cx="9980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Link da Apresentação: </a:t>
            </a:r>
            <a:r>
              <a:rPr lang="pt-BR" sz="3200" dirty="0" smtClean="0">
                <a:hlinkClick r:id="rId5"/>
              </a:rPr>
              <a:t>https</a:t>
            </a:r>
            <a:r>
              <a:rPr lang="pt-BR" sz="3200" dirty="0">
                <a:hlinkClick r:id="rId5"/>
              </a:rPr>
              <a:t>://</a:t>
            </a:r>
            <a:r>
              <a:rPr lang="pt-BR" sz="3200" dirty="0" smtClean="0">
                <a:hlinkClick r:id="rId5"/>
              </a:rPr>
              <a:t>github.com/maiconn/tcc</a:t>
            </a:r>
            <a:r>
              <a:rPr lang="pt-BR" sz="3200" dirty="0" smtClean="0"/>
              <a:t> 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17236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4462934" y="2390870"/>
            <a:ext cx="3420370" cy="24526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 de sensores, localização e obter imagens do veículo</a:t>
            </a:r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sultado de imagem para car monito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60" y="3245790"/>
            <a:ext cx="3320400" cy="15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6175375" y="1981199"/>
            <a:ext cx="0" cy="39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4174827" y="1981200"/>
            <a:ext cx="3977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4465190" y="2392954"/>
            <a:ext cx="3420370" cy="24526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 de sensores, localização e obter imagens do veículo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sp>
        <p:nvSpPr>
          <p:cNvPr id="13" name="Retângulo 12"/>
          <p:cNvSpPr/>
          <p:nvPr/>
        </p:nvSpPr>
        <p:spPr>
          <a:xfrm>
            <a:off x="8595129" y="242181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Internet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4" name="Picture 14" descr="Resultado de imagem para inter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82" y="3307842"/>
            <a:ext cx="2851747" cy="122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sultado de imagem para car monitor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60" y="3245790"/>
            <a:ext cx="3320400" cy="15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6175375" y="1981199"/>
            <a:ext cx="0" cy="39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4174827" y="1981200"/>
            <a:ext cx="3977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0005243" y="2008089"/>
            <a:ext cx="15576" cy="3324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9197034" y="1968500"/>
            <a:ext cx="16164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</a:t>
            </a:r>
            <a:r>
              <a:rPr lang="pt-BR" dirty="0" smtClean="0"/>
              <a:t>)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55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3460</TotalTime>
  <Words>1591</Words>
  <Application>Microsoft Office PowerPoint</Application>
  <PresentationFormat>Widescreen</PresentationFormat>
  <Paragraphs>372</Paragraphs>
  <Slides>53</Slides>
  <Notes>22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53</vt:i4>
      </vt:variant>
    </vt:vector>
  </HeadingPairs>
  <TitlesOfParts>
    <vt:vector size="60" baseType="lpstr">
      <vt:lpstr>Arial</vt:lpstr>
      <vt:lpstr>Calibri</vt:lpstr>
      <vt:lpstr>Calibri Light</vt:lpstr>
      <vt:lpstr>Franklin Gothic Demi Cond</vt:lpstr>
      <vt:lpstr>Times New Roman</vt:lpstr>
      <vt:lpstr>Wingdings</vt:lpstr>
      <vt:lpstr>Office Theme</vt:lpstr>
      <vt:lpstr>APLICAÇÃO PARA MONITORAMENTO VEICULAR EM TEMPO REAL</vt:lpstr>
      <vt:lpstr>Sobre o Autor</vt:lpstr>
      <vt:lpstr>Sobre o Autor</vt:lpstr>
      <vt:lpstr>Principais Clientes</vt:lpstr>
      <vt:lpstr>O que é essa aplicação?</vt:lpstr>
      <vt:lpstr>O que é essa aplicação?</vt:lpstr>
      <vt:lpstr>O que é essa aplicação?</vt:lpstr>
      <vt:lpstr>O que é essa aplicação?</vt:lpstr>
      <vt:lpstr>Motivação</vt:lpstr>
      <vt:lpstr>Motivação</vt:lpstr>
      <vt:lpstr>Motivação</vt:lpstr>
      <vt:lpstr>OBD-JRP - Staroski (2016)</vt:lpstr>
      <vt:lpstr>Findcar - Baumgarten (2016)</vt:lpstr>
      <vt:lpstr>Principais Interesses</vt:lpstr>
      <vt:lpstr>Objetivos</vt:lpstr>
      <vt:lpstr>Objetivos</vt:lpstr>
      <vt:lpstr>Objetivos</vt:lpstr>
      <vt:lpstr>Objetivos</vt:lpstr>
      <vt:lpstr>Requisitos Funcionais</vt:lpstr>
      <vt:lpstr>Arquitetura</vt:lpstr>
      <vt:lpstr>Apresentação do PowerPoint</vt:lpstr>
      <vt:lpstr>OnBoard Diagnostic (OBD)</vt:lpstr>
      <vt:lpstr>OBD1</vt:lpstr>
      <vt:lpstr>OBD2</vt:lpstr>
      <vt:lpstr>Diagnostic Trouble Code (DTC)</vt:lpstr>
      <vt:lpstr>Simuladores De Central Automotiva</vt:lpstr>
      <vt:lpstr>Apresentação do PowerPoint</vt:lpstr>
      <vt:lpstr>Adaptadores ELM327</vt:lpstr>
      <vt:lpstr>Adaptadores ELM327</vt:lpstr>
      <vt:lpstr>Protocolos de Comunicação</vt:lpstr>
      <vt:lpstr>Serviços de Diagnóstico</vt:lpstr>
      <vt:lpstr>Apresentação do PowerPoint</vt:lpstr>
      <vt:lpstr>Raspberry Pi</vt:lpstr>
      <vt:lpstr>Apresentação do PowerPoint</vt:lpstr>
      <vt:lpstr>Implementação</vt:lpstr>
      <vt:lpstr>Esquema Elétrico</vt:lpstr>
      <vt:lpstr>Hardware Montado</vt:lpstr>
      <vt:lpstr>Técnicas e Ferramentas Utilizadas</vt:lpstr>
      <vt:lpstr>Instalação no veículo e utilização</vt:lpstr>
      <vt:lpstr>Hardware Instalado</vt:lpstr>
      <vt:lpstr>Aplicativo Mobile</vt:lpstr>
      <vt:lpstr>Vídeo e Demonstração</vt:lpstr>
      <vt:lpstr>Análise dos Resultados</vt:lpstr>
      <vt:lpstr>Modems 3G/4G</vt:lpstr>
      <vt:lpstr>Operadoras de Telefonia Móvel</vt:lpstr>
      <vt:lpstr>Testes Em Veículos</vt:lpstr>
      <vt:lpstr>Experimentos De Falhas DTC</vt:lpstr>
      <vt:lpstr>Experimentos De Falhas DTC</vt:lpstr>
      <vt:lpstr>Valor Do Projeto</vt:lpstr>
      <vt:lpstr>Conclusões e Sugestões</vt:lpstr>
      <vt:lpstr>Conclusões</vt:lpstr>
      <vt:lpstr>Sugestões</vt:lpstr>
      <vt:lpstr>MUITO OBRIGADO A TODOS!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APLICAÇÃO PARA MONITORAMENTO VEICULAR EM TEMPO REAL</dc:title>
  <dc:creator>Maicon</dc:creator>
  <cp:lastModifiedBy>Maicon</cp:lastModifiedBy>
  <cp:revision>51</cp:revision>
  <dcterms:created xsi:type="dcterms:W3CDTF">2018-04-09T18:36:55Z</dcterms:created>
  <dcterms:modified xsi:type="dcterms:W3CDTF">2018-04-12T21:28:06Z</dcterms:modified>
</cp:coreProperties>
</file>